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859" r:id="rId2"/>
    <p:sldId id="1238" r:id="rId3"/>
    <p:sldId id="1244" r:id="rId4"/>
    <p:sldId id="1239" r:id="rId5"/>
    <p:sldId id="1289" r:id="rId6"/>
    <p:sldId id="1240" r:id="rId7"/>
    <p:sldId id="1245" r:id="rId8"/>
    <p:sldId id="1290" r:id="rId9"/>
    <p:sldId id="1242" r:id="rId10"/>
    <p:sldId id="1246" r:id="rId11"/>
    <p:sldId id="1243" r:id="rId12"/>
    <p:sldId id="1248" r:id="rId13"/>
    <p:sldId id="1247" r:id="rId14"/>
    <p:sldId id="1250" r:id="rId15"/>
    <p:sldId id="1251" r:id="rId16"/>
    <p:sldId id="1253" r:id="rId17"/>
    <p:sldId id="1249" r:id="rId18"/>
    <p:sldId id="1291" r:id="rId19"/>
    <p:sldId id="1252" r:id="rId20"/>
    <p:sldId id="1254" r:id="rId21"/>
    <p:sldId id="1241" r:id="rId22"/>
    <p:sldId id="1256" r:id="rId23"/>
    <p:sldId id="1255" r:id="rId24"/>
    <p:sldId id="1261" r:id="rId25"/>
    <p:sldId id="1257" r:id="rId26"/>
    <p:sldId id="1258" r:id="rId27"/>
    <p:sldId id="1265" r:id="rId28"/>
    <p:sldId id="1266" r:id="rId29"/>
    <p:sldId id="1270" r:id="rId30"/>
    <p:sldId id="1269" r:id="rId31"/>
    <p:sldId id="1271" r:id="rId32"/>
    <p:sldId id="1272" r:id="rId33"/>
    <p:sldId id="1274" r:id="rId34"/>
    <p:sldId id="1275" r:id="rId35"/>
    <p:sldId id="1277" r:id="rId36"/>
    <p:sldId id="1278" r:id="rId37"/>
    <p:sldId id="1280" r:id="rId38"/>
    <p:sldId id="1281" r:id="rId39"/>
    <p:sldId id="1282" r:id="rId40"/>
    <p:sldId id="1284" r:id="rId41"/>
    <p:sldId id="1285" r:id="rId42"/>
    <p:sldId id="1286" r:id="rId43"/>
    <p:sldId id="1287" r:id="rId44"/>
    <p:sldId id="1288" r:id="rId45"/>
    <p:sldId id="1292" r:id="rId4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人民当家作主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）实行民族区域自治制度的意义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有利于把国家的集中、统一与各民族的自主、平等结合起来。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有利于把国家的法律、政策与民族自治地方的具体实际、特殊情况结合起来。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有利于把各族人民热爱祖国的感情与热爱自己民族的感情结合起来。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实践证明，民族区域自治制度符合我国国情，在维护国家统一、领土完整，在加强民族平等团结、促进民族地区发展、增强中华民族凝聚力等方面都起到了重要作用。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层群众自治制度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）含义：我国实行基层群众自治制度，由居民或村民分别选举产生居民委员会或村民委员会，实行群众自我管理、自我服务、自我教育、自我监督。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）地位：我国的一项基本政治制度。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）组织形式：居民委员会和村民委员会。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）实行基层群众自治制度的意义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实行城市居民自治和农村村民自治，健全基层党组织领导的基层群众自治机制，有利于人民群众直接行使民主权利，管理基层公共事务和公益事业，推动社会主义民主建设，促进社会和谐稳定。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1056625"/>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基层群众自治制度保证了广大人民直接行使国家权力。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这种观点是错误的。在我国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广大人民不能直接行使国家权力。实行城市居民自治和农村村民自治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有利于人民群众直接行使民主权利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管理基层公共事务和公益事业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推动社会主义民主建设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促进社会和谐稳定。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国基本经济制度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我国基本经济制度：公有制为主体、多种所有制经济共同发展，按劳分配为主体、多种分配方式并存，社会主义市场经济体制等社会主义基本经济制度。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）公有制为主体、多种所有制经济共同发展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国情依据：我国正处于社会主义初级阶段。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组成：公有制经济（</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国有经济、集体经济以及混合所有制经济中的国有成分和集体成分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）和非公有制经济（</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个体经济、私营经济、港澳台投资经济、外商投资经济等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地位：在我国，公有制经济与非公有制经济都是社会主义市场经济的重要组成部分，都是我国经济社会发展的重要基础。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923851"/>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作用：坚持公有制为主体、多种所有制经济共同发展，促进了生产力的发展、综合国力的增强和人民生活水平的提高，为人民当家作主奠定了坚实的物质基础。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国家政策：必须毫不动摇巩固和发展公有制经济，毫不动摇鼓励、支持、引导非公有制经济发展。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）按劳分配为主体、多种分配方式并存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现阶段我国的分配制度：按劳分配为主体、多种分配方式并存。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按劳分配的依据：是由生产资料公有制决定的。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按劳分配的基本内容和要求：有劳动能力的社会成员必须参加劳动；在作了必要的扣除后，以劳动者所提供的劳动（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包括劳动数量和质量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）为尺度对个人进行分配，多劳多得，少劳少得。在现阶段，要着重保护劳动所得，增加劳动者劳动报酬。</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多种分配方式：让劳动、资本、土地、知识、技术、管理、数据等生产要素参与收入分配。在一定条件下，人们还可以取得社会保障收入，获得社会公益事业的帮助。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3608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）社会主义市场经济体制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市场经济体制的含义：市场在资源配置中起决定性作用的经济体制。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市场配置资源的方式：在市场经济中，生产什么、如何生产、生产多少，主要是通过价格、供求、竞争等机制来调节。市场机制在资源配置中起决定性作用。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3222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社会主义经济和社会主义市场经济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公有制经济就是社会主义经济。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社会主义市场经济包括公有制经济和非公有制经济。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国有经济和集体经济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国有经济的生产资料属于全体人民共同所有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是国民经济的主导力量。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集体经济的生产资料属于一部分劳动者共同所有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如村办、镇办企业及家庭联产承包等都属于集体经济。</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3047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家权力机关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）我国国家权力机关是人民代表大会。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）人民代表大会的职权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立法权：全国人大及其常委会行使国家立法权。省、自治区、直辖市以及设区的市、自治州的人大及其常委会根据本行政区域的具体情况和实际需要，依据宪法和法律行使地方立法权。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决定权：各级人大和县级以上各级人大常委会依据宪法和法律行使重大事项决定权。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任免权：各级人大和县级以上各级人大常委会依据宪法和法律享有对相关国家机关领导人员及其他组成人员进行选举、决定任免、罢免的权力。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监督权：全国人大及其常委会有权监督宪法和法律的实施，县级以上人大及其常委会有权监督本级国家行政机关、监察机关、审判机关、检察机关的工作。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920148"/>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3058"/>
            <a:ext cx="11485848" cy="507831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归纳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国家权力机关与最高国家权力机关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国家权力机关是全国人民代表大会和地方各级人民代表大会。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全国人民代表大会是我国最高国家权力机关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在我国国家机关体系中居于最</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人大代表职权和人民代表大会职权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人大代表职权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审议权、表决权、提案权、质询权。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人民代表大会职权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立法权、决定权、任免权、监督权。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3159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华人民共和国主席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）性质：中华人民共和国主席是中华人民共和国的国家元首，代表中华人民共和国行使宪法赋予的职权。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）产生：全国人民代表大会选举。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）条件：中华人民共和国公民、年满四十五周岁、有选举权和被选举权。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）任期：与全国人大每届任期相同。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）职权：公布法律、发布命令；任免权；外事权；授予荣誉权。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1589374"/>
            <a:ext cx="1345856" cy="34350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134766" y="1412776"/>
            <a:ext cx="8255737" cy="4397855"/>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602382" y="3826544"/>
            <a:ext cx="1177524" cy="1035332"/>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779906" y="4268671"/>
            <a:ext cx="377696" cy="151078"/>
          </a:xfrm>
          <a:prstGeom prst="rect">
            <a:avLst/>
          </a:prstGeom>
        </p:spPr>
      </p:pic>
      <p:pic>
        <p:nvPicPr>
          <p:cNvPr id="6" name="图片 5"/>
          <p:cNvPicPr>
            <a:picLocks noChangeAspect="1"/>
          </p:cNvPicPr>
          <p:nvPr/>
        </p:nvPicPr>
        <p:blipFill>
          <a:blip r:embed="rId6"/>
          <a:stretch>
            <a:fillRect/>
          </a:stretch>
        </p:blipFill>
        <p:spPr>
          <a:xfrm>
            <a:off x="3790950" y="5682043"/>
            <a:ext cx="6599553" cy="257175"/>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家行政机关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）含义：行政机关是依据宪法设立的，依法行使国家行政职权，组织和管理国家行政事务的国家机关。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）组成：我国行政机关由国务院及其领导的地方各级人民政府组成。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）行政机关和权力机关的关系：国家行政机关是国家权力机关的执行机关，负责贯彻执行国家权力机关通过的有关法律、决议和决定。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）职权：我国县级以上人民政府主要管理经济、教育、科学、文化、卫生、体育事业、城乡建设事业和财政、民政、公安、民族事务、司法行政、计划生育等行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920148"/>
            <a:ext cx="1292072" cy="332776"/>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）行政机关如何行使职权？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行政机关必须依法行政，坚持法定职责必须为、法无授权不可为。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行政机关必须加强对行政权的监督和制约，切实做到有权必有责，用权受监督，权责要对等，失责要追究，侵权要赔偿。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行政机关与人民的关系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人民是国家的主人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行政机关的权力来自人民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是人民授予的。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行政机关必须全心全意为人民服务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努力建设人民满意的服务型政府。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国务院的地位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即中央人民政府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是我国最高行政机关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统一领导地方各级人民政府。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家监察机关</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监察委员会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）监察委员会的性质：国家监察机关。（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监察委员会是行使国家监察职能的专责机关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对所有行使公权力的公职人员进行监察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调查职务违法和职务犯罪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开展廉政建设和反腐败工作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）组成：国家监察委员会和地方各级监察委员会。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）国家监察委员会和地方各级监察委员会的关系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国家监察委员会是最高监察机关，领导地方各级监察委员会的工作。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上级监察委员会领导下级监察委员会的工作。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地方各级监察委员会负责本行政区域内的监</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察</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）职责：监督、调查、处置。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935339"/>
            <a:ext cx="1241375" cy="319647"/>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）监察机关的工作原则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监察委员会依照法律规定独立行使监察权，不受行政机关、社会团体和个人的干涉。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监察机关办理职务违法和职务犯罪案件，应当与审判机关、检察机关、执法部门互相配合，互相制约。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监察机关在工作中需要协助的，有关机关和单位应当根据监察机关的要求依法予以协助。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9654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家司法机关</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人民法院、人民检察院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）人民法院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性质：人民法院是国家的审判机关。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组织体系（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）：我国设立最高人民法院、地方各级人民法院和专门人民法院。地方各级人民法院分为基层人民法院、中级人民法院、高级人民法院。专门人民法院有军事法院、海事法院等。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基本职权：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审理刑事、民事和行政案件。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通过行使国家审判权，惩办犯罪分子，解决民事和行政争议，维护社会秩序。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引导公民自觉遵守宪法和法律。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工作原则（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行使职权的要求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）：人民法院在司法活动中，必须坚持以事实为根据、以法律为准绳，依法独立公正行使审判权，不受行政机关、社会团体和个人的干涉。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作用：人民法院对公民权利提供有效救济和保障，捍卫社会公平正义。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900094"/>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7831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）人民检察院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性质：人民检察院是国家的法律监督机关。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职权：人民检察院通过行使检察权，追诉犯罪，维护国家安全和社会秩序，维护个人和组织的合法权益，维护国家利益和社会公共利益，保障法律正确实施，维护社会公平正义，维护国家法制统一、尊严和权威，保障中国特色社会主义建设的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工作原则（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行使职权的要求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人民检察院依照法律规定独立行使检察权，不受行政机关、社会团体和个人的干涉。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各级人民检察院的工作人员，必须忠实于事实真相，忠实于法律，忠实于社会主义事业，全心全意为人民服务。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55065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刑事案件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惩办犯罪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民事案件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解决民事纠纷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行政案件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民告官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公诉与诉讼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人民检察院向人民法院控告犯罪分子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要求惩办犯罪行为。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诉讼</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泛指</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打官司</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指向人民法院起诉。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86704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人大与政府互相配合、互相制约。（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5752418" y="168392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275658" y="2154803"/>
            <a:ext cx="10370740" cy="461665"/>
          </a:xfrm>
          <a:prstGeom prst="rect">
            <a:avLst/>
          </a:prstGeom>
        </p:spPr>
        <p:txBody>
          <a:bodyPr wrap="square">
            <a:spAutoFit/>
          </a:bodyPr>
          <a:lstStyle/>
          <a:p>
            <a:r>
              <a:rPr lang="zh-CN" altLang="zh-CN" sz="2400">
                <a:cs typeface="Times New Roman" panose="02020603050405020304" pitchFamily="18" charset="0"/>
              </a:rPr>
              <a:t>人大与政府是监督与被监督的关系，不是互相制约的关系</a:t>
            </a:r>
            <a:endParaRPr lang="zh-CN" altLang="en-US"/>
          </a:p>
        </p:txBody>
      </p:sp>
      <p:sp>
        <p:nvSpPr>
          <p:cNvPr id="8" name="内容占位符 1"/>
          <p:cNvSpPr txBox="1">
            <a:spLocks/>
          </p:cNvSpPr>
          <p:nvPr/>
        </p:nvSpPr>
        <p:spPr bwMode="auto">
          <a:xfrm>
            <a:off x="360854" y="270892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居委会发挥基层政权的优势。（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我国鼓励、支持、引导国有经济发展。（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5141850" y="284564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0" name="矩形 9"/>
          <p:cNvSpPr/>
          <p:nvPr/>
        </p:nvSpPr>
        <p:spPr>
          <a:xfrm>
            <a:off x="1342678" y="3298681"/>
            <a:ext cx="6503590" cy="461665"/>
          </a:xfrm>
          <a:prstGeom prst="rect">
            <a:avLst/>
          </a:prstGeom>
        </p:spPr>
        <p:txBody>
          <a:bodyPr wrap="square">
            <a:spAutoFit/>
          </a:bodyPr>
          <a:lstStyle/>
          <a:p>
            <a:r>
              <a:rPr lang="zh-CN" altLang="zh-CN" sz="2400">
                <a:cs typeface="Times New Roman" panose="02020603050405020304" pitchFamily="18" charset="0"/>
              </a:rPr>
              <a:t>居委会是基层群众性自治组织，不是基层政权</a:t>
            </a:r>
            <a:endParaRPr lang="zh-CN" altLang="en-US"/>
          </a:p>
        </p:txBody>
      </p:sp>
      <p:sp>
        <p:nvSpPr>
          <p:cNvPr id="11" name="矩形 10"/>
          <p:cNvSpPr/>
          <p:nvPr/>
        </p:nvSpPr>
        <p:spPr>
          <a:xfrm>
            <a:off x="6345734" y="393512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2" name="内容占位符 1"/>
          <p:cNvSpPr txBox="1">
            <a:spLocks/>
          </p:cNvSpPr>
          <p:nvPr/>
        </p:nvSpPr>
        <p:spPr bwMode="auto">
          <a:xfrm>
            <a:off x="360854" y="430768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我国毫不动摇巩固和发展公有制经济，毫不动摇鼓励、支持、引导非公有制经济发展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我是人民的一员，应该直接行使国家权力。（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行使国家监察职能的专责机关是人民检察院。（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959302" y="1649944"/>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5" name="内容占位符 1"/>
          <p:cNvSpPr txBox="1">
            <a:spLocks/>
          </p:cNvSpPr>
          <p:nvPr/>
        </p:nvSpPr>
        <p:spPr bwMode="auto">
          <a:xfrm>
            <a:off x="360854" y="202161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我国是人民当家作主的国家，我是人民的一员，通过直接或间接的方式选举出人大代表，组成各级国家权力机关，间接行使国家权力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247334" y="328658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内容占位符 1"/>
          <p:cNvSpPr txBox="1">
            <a:spLocks/>
          </p:cNvSpPr>
          <p:nvPr/>
        </p:nvSpPr>
        <p:spPr bwMode="auto">
          <a:xfrm>
            <a:off x="360854" y="364029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监察委员会是行使国家监察职能的专责机关，对所有行使公权力的公职人员进行监察，调查职务违法和职务犯罪，开展廉政建设和反腐败工作</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7031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有企业作为共和国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，在关系国民经济命脉的重要行业和关键领域作出重要贡献。这表明（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国有经济是国民经济的主导力量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按劳分配是由生产资料公有制决定的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民营企业在国民经济中发挥主体作用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公有制为主体、多种所有制经济共同发展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3341650" y="2553278"/>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187881" y="928693"/>
            <a:ext cx="7814650" cy="5524643"/>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632661" y="4270749"/>
            <a:ext cx="1177524" cy="1035332"/>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1810185" y="4712876"/>
            <a:ext cx="377696" cy="151078"/>
          </a:xfrm>
          <a:prstGeom prst="rect">
            <a:avLst/>
          </a:prstGeom>
        </p:spPr>
      </p:pic>
      <p:pic>
        <p:nvPicPr>
          <p:cNvPr id="5" name="图片 4"/>
          <p:cNvPicPr>
            <a:picLocks noChangeAspect="1"/>
          </p:cNvPicPr>
          <p:nvPr/>
        </p:nvPicPr>
        <p:blipFill>
          <a:blip r:embed="rId5"/>
          <a:stretch>
            <a:fillRect/>
          </a:stretch>
        </p:blipFill>
        <p:spPr>
          <a:xfrm>
            <a:off x="1272031" y="836712"/>
            <a:ext cx="1457549" cy="432047"/>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无锡梁溪区中考一模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日，西藏定日县迎来了藏历新年大年初一，不久前发生的地震，给群众生活带来了不小的影响。地震发生后，各级党委和政府组织当地群众和多方力量进行救援。村民阿旺次仁说：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之前最担心的事是房子重建问题，现在马上就开工了，心里很踏实。我相信以后的日子会过得更加美好。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村民的信心得益于（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西藏地区人民群众的自强不息与努力奋斗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党和国家在人力、物力、财力等方面的支持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坚持民族区域自治制度这一根本政治制度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坚持平等团结互助和谐的处理民族关系的方针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07488" y="3043276"/>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本题考查各民族共同繁荣。</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地震发生后，各级党委和政府组织当地群众和多方力量进行救援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相信以后的日子会过得更加美好</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，体现了党和国家在人力、物力、财力等方面的支持以及西藏地区人民群众的自强不息与努力奋斗，</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正确；民族区域自治制度是我国的一项基本政治制度，</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错误；平等团结互助和谐是我国社会主义民族关系，而民族平等、民族团结和各民族共同繁荣则是我国处理民族关系的方针，</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习近平总书记在出席民营企业座谈会时强调，现在我国民营经济已经形成相当的规模、占有很重的分量，党和国家对民营经济发展的基本方针政策，已经纳入中国特色社会主义制度体系，将一以贯之坚持和落实，不能变，也不会变。这是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我国民营经济已经形成相当的规模、占有很重的分量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是国民经济的主体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民营经济也是我国社会主义市场经济的重要组成部分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是我国经济社会发展的重要基础之一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民营经济与其他多种经济形式共同发展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共同促进了我国生产力的发展和人民生活水平的提高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必须毫不动摇鼓励、支持、引导民营经济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促进我国经济高质量发展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91978" y="237475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在某班道德与法治课堂上，同学们分别介绍了家人的工作单位，其中属于公有制经济的是（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小静的妈妈开了一家童装网店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小思的爸爸是国有企业的技术人员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小安的哥哥经营着家庭有机茶农庄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小赵的叔叔在外商投资企业从事设备维护工作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本题考查我国的基本经济制度。分析题干，公有制经济包括国有经济、集体经济以及混合所有制经济中的国有成分和集体成分，小思的爸爸是国有企业的技术人员，国有企业属于公有制经济中的国有经济，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809230" y="161154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）为保证民营经济公平参与市场竞争，我国先后颁布实施民法典、推动修订反垄断法、出台民营经济促进法。这表明（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民营经济已成为国民经济的主导力量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民营经济是非公有制经济的组成部分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依法经营是所有民营企业的广泛共识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我国鼓励、支持和引导民营经济发展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183438" y="218957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十四届全国人大第三次会议审议通过了《中华人民共和国全国人民代表大会和地方各级人民代表大会代表法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修正草案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以下简称代表法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据此回答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上述材料表明全国人大依法行使（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表决权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任免权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审议权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立法权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55760" y="3142935"/>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代表法新增第六条：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全国人民代表大会和地方各级人民代表大会代表应当忠于宪法，弘扬宪法精神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之所以增加该条款，是因为（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人大是最高国家权力机关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各级人大代表受人民监督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宪法具有至高无上的权威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宪法的修订程序更加严格</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0769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本题考查宪法的地位。人大是国家权力机关，全国人大是最高国家权力机关，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错误；题干没有涉及人大代表与人民的关系，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不符合题意；新增条款要求人大代表弘扬宪法精神，体现了宪法是国家的根本法，具有至高无上的权威，</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正确；材料未涉及宪法的修订程序更加严格，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895406" y="1409703"/>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某县税务局两名工作人员涉嫌违法交由司法机关处理期间，该县税务局领导以单位的名义，开具两人工作业绩突出的证明，建议人民法院从轻处罚。对于这一建议，人民法院应</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因为公民平等地享有建议权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不采纳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因为人民法院不受税务局管辖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因为人民法院和税务局都是国家机关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不采纳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因为人民法院应独立地依法作出审判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414172" y="2681197"/>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0936"/>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宿迁宿城区一模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）人民网的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领导留言板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日均吸引群众留言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万件。有网友反映车辆碾压路面铁板产生噪声，第二天问题就得到了解决；某网约车公司反映经营许可证办理遇到困难，推动当地出台网约车经营服务管理实施办法，破除不合理的准入门槛。这让我们看到了（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基层群众的自我管理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人大代表在履行职责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人民的民主意识不断提升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公民积极行使监督权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316090"/>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本题考查监督权、公民参与民主生活。题干中网友反映车辆碾压路面铁板产生噪音、某网约车公司反映经营许可证办理遭遇困难等，都表明人民民主意识不断提升，公民积极行使监督权，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符合题意；材料未体现基层群众的自我管理、人大代表在履行职责，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545534" y="237525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年是人民政协成立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多年来，人民政协积极投身建立新中国、建设新中国、探索改革路、实现中国梦的伟大实践，走过了辉煌历程。在这一过程中，人民政协（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始终坚持中国共产党的领导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作为国家机关积极行使职权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履行政治协商、民主监督和参政议政的职能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对人民代表大会负责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受人民代表大会监督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本题考查人民政协的性质和职能。人民政协是中国共产党领导的多党合作和政治协商的重要机构，是中国人民爱国统一战线组织，不是国家机关，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排除。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791978" y="1955074"/>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本政治制度</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人民代表大会制度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）人民代表大会制度的基本内容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国家的一切权力属于人民。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人民通过民主选举选出代表，组成各级人民代表大会作为国家权力机关。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由人民代表大会产生国家行政机关、监察机关、审判机关、检察机关，这些国家机关依法行使各自的职权，并对人民代表大会负责，受人民代表大会监督。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实行民主集中制，重大问题经人民代表大会充分讨论，遵循少数服从多数原则，民主决定。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）人大代表的职责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依法审议各项议案和报告、表决各项决定、提出议案和质询案。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我国的人民代表大会制度走过了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多年的光辉历程，不断得到巩固和发展，展现出蓬勃生机活力。这一制度（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保证公民当家作主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决定我国的国家性质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履行政治协商的职能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实行民主集中制原则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536908" y="2252961"/>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李某使用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软件生成了一张独创性的图片，并发布在社交平台上。刘某将这张图片用作自己网文的配图，李某将刘某诉至人民法院。人民法院判决刘某赔礼道歉并作出赔偿。从这一案例中可以看出（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司法保障知识产权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法律护航经济发展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刘某承担了刑事责任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人民法院行使了监察职能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59102" y="2534181"/>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49637"/>
          </a:xfrm>
        </p:spPr>
        <p:txBody>
          <a:bodyPr/>
          <a:lstStyle/>
          <a:p>
            <a:pPr hangingPunct="0">
              <a:lnSpc>
                <a:spcPct val="130000"/>
              </a:lnSpc>
              <a:spcAft>
                <a:spcPts val="0"/>
              </a:spcAft>
              <a:tabLst>
                <a:tab pos="2700655" algn="l"/>
                <a:tab pos="5581015" algn="l"/>
                <a:tab pos="8461375" algn="l"/>
              </a:tabLst>
            </a:pPr>
            <a:r>
              <a:rPr lang="zh-CN" altLang="zh-CN" sz="20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我国是人民当家作主的社会主义国家，人民当家作主，需要完善的国家制度予以保证。以下是某校九年级（</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）班同学收集制作的关于</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我国的国家制度</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的材料卡片。</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905984591"/>
              </p:ext>
            </p:extLst>
          </p:nvPr>
        </p:nvGraphicFramePr>
        <p:xfrm>
          <a:off x="478583" y="2074759"/>
          <a:ext cx="11233248" cy="3523086"/>
        </p:xfrm>
        <a:graphic>
          <a:graphicData uri="http://schemas.openxmlformats.org/drawingml/2006/table">
            <a:tbl>
              <a:tblPr firstRow="1" firstCol="1" bandRow="1"/>
              <a:tblGrid>
                <a:gridCol w="6048671">
                  <a:extLst>
                    <a:ext uri="{9D8B030D-6E8A-4147-A177-3AD203B41FA5}">
                      <a16:colId xmlns:a16="http://schemas.microsoft.com/office/drawing/2014/main" val="1032717124"/>
                    </a:ext>
                  </a:extLst>
                </a:gridCol>
                <a:gridCol w="5184577">
                  <a:extLst>
                    <a:ext uri="{9D8B030D-6E8A-4147-A177-3AD203B41FA5}">
                      <a16:colId xmlns:a16="http://schemas.microsoft.com/office/drawing/2014/main" val="2544524124"/>
                    </a:ext>
                  </a:extLst>
                </a:gridCol>
              </a:tblGrid>
              <a:tr h="1576355">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无党派人士议政建言座谈会在北京召开。座谈会上</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广大无党派人士围绕党和国家重大战略部署踊跃议政建言。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示例</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u="sng">
                          <a:solidFill>
                            <a:srgbClr val="000000"/>
                          </a:solidFill>
                          <a:effectLst/>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中国共产党领导的多党合作和政治协商制度</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某村基于</a:t>
                      </a:r>
                      <a:r>
                        <a:rPr lang="en-US" sz="20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村集体</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国有公司</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村民</a:t>
                      </a:r>
                      <a:r>
                        <a:rPr lang="en-US" sz="20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联营发展模式</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整合多方资源</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打造温泉酒店等产业项目</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大大促进了当地经济发展。</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en-US" sz="20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8951790"/>
                  </a:ext>
                </a:extLst>
              </a:tr>
              <a:tr h="1938126">
                <a:tc>
                  <a:txBody>
                    <a:bodyPr/>
                    <a:lstStyle/>
                    <a:p>
                      <a:pPr algn="ju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十四届全国人大三次会议在北京人民大会堂开幕。国务院总理代表国务院</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向大会作政府工作报告。</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en-US" sz="20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hangingPunct="0">
                        <a:lnSpc>
                          <a:spcPct val="13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某社区组织居民召开议事协商会</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就近期小区居民反映的问题进行讨论</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并广泛</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征求</a:t>
                      </a:r>
                      <a:endParaRPr lang="en-US" alt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见。</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en-US" sz="20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0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099450"/>
                  </a:ext>
                </a:extLst>
              </a:tr>
            </a:tbl>
          </a:graphicData>
        </a:graphic>
      </p:graphicFrame>
      <p:sp>
        <p:nvSpPr>
          <p:cNvPr id="6" name="矩形 5"/>
          <p:cNvSpPr/>
          <p:nvPr/>
        </p:nvSpPr>
        <p:spPr>
          <a:xfrm>
            <a:off x="342123" y="5733256"/>
            <a:ext cx="11504580" cy="495585"/>
          </a:xfrm>
          <a:prstGeom prst="rect">
            <a:avLst/>
          </a:prstGeom>
        </p:spPr>
        <p:txBody>
          <a:bodyPr wrap="square">
            <a:spAutoFit/>
          </a:bodyPr>
          <a:lstStyle/>
          <a:p>
            <a:pPr algn="just">
              <a:lnSpc>
                <a:spcPct val="150000"/>
              </a:lnSpc>
              <a:spcAft>
                <a:spcPts val="0"/>
              </a:spcAft>
              <a:tabLst>
                <a:tab pos="2700655" algn="l"/>
                <a:tab pos="5581015" algn="l"/>
                <a:tab pos="8461375" algn="l"/>
              </a:tabLst>
            </a:pPr>
            <a:r>
              <a:rPr lang="zh-CN" altLang="zh-CN" sz="2000" b="0" smtClean="0">
                <a:solidFill>
                  <a:srgbClr val="000000"/>
                </a:solidFill>
                <a:cs typeface="Times New Roman" panose="02020603050405020304" pitchFamily="18" charset="0"/>
              </a:rPr>
              <a:t>请你参照示例，运用所学知识，将其余三张卡片补充完整。（</a:t>
            </a:r>
            <a:r>
              <a:rPr lang="en-US" altLang="zh-CN" sz="2000" b="0" smtClean="0">
                <a:solidFill>
                  <a:srgbClr val="000000"/>
                </a:solidFill>
                <a:cs typeface="Times New Roman" panose="02020603050405020304" pitchFamily="18" charset="0"/>
              </a:rPr>
              <a:t>6</a:t>
            </a:r>
            <a:r>
              <a:rPr lang="zh-CN" altLang="zh-CN" sz="2000" b="0" smtClean="0">
                <a:solidFill>
                  <a:srgbClr val="000000"/>
                </a:solidFill>
                <a:ea typeface="楷体" panose="02010609060101010101" pitchFamily="49" charset="-122"/>
                <a:cs typeface="Times New Roman" panose="02020603050405020304" pitchFamily="18" charset="0"/>
              </a:rPr>
              <a:t>分</a:t>
            </a:r>
            <a:r>
              <a:rPr lang="zh-CN" altLang="zh-CN" sz="2000" b="0" smtClean="0">
                <a:solidFill>
                  <a:srgbClr val="000000"/>
                </a:solidFill>
                <a:cs typeface="Times New Roman" panose="02020603050405020304" pitchFamily="18" charset="0"/>
              </a:rPr>
              <a:t>）</a:t>
            </a:r>
            <a:endParaRPr lang="zh-CN" altLang="zh-CN" sz="2000" b="0">
              <a:solidFill>
                <a:srgbClr val="000000"/>
              </a:solidFill>
              <a:cs typeface="Times New Roman" panose="02020603050405020304" pitchFamily="18" charset="0"/>
            </a:endParaRPr>
          </a:p>
        </p:txBody>
      </p:sp>
      <p:sp>
        <p:nvSpPr>
          <p:cNvPr id="5" name="矩形 4"/>
          <p:cNvSpPr/>
          <p:nvPr/>
        </p:nvSpPr>
        <p:spPr>
          <a:xfrm>
            <a:off x="6809654" y="3267732"/>
            <a:ext cx="4830168" cy="400110"/>
          </a:xfrm>
          <a:prstGeom prst="rect">
            <a:avLst/>
          </a:prstGeom>
        </p:spPr>
        <p:txBody>
          <a:bodyPr wrap="none">
            <a:spAutoFit/>
          </a:bodyPr>
          <a:lstStyle/>
          <a:p>
            <a:r>
              <a:rPr lang="zh-CN" altLang="zh-CN" sz="2000">
                <a:cs typeface="Times New Roman" panose="02020603050405020304" pitchFamily="18" charset="0"/>
              </a:rPr>
              <a:t>公有制为主体、多种所有制经济共同发展</a:t>
            </a:r>
            <a:endParaRPr lang="zh-CN" altLang="en-US" sz="2000"/>
          </a:p>
        </p:txBody>
      </p:sp>
      <p:sp>
        <p:nvSpPr>
          <p:cNvPr id="8" name="矩形 7"/>
          <p:cNvSpPr/>
          <p:nvPr/>
        </p:nvSpPr>
        <p:spPr>
          <a:xfrm>
            <a:off x="720484" y="5064933"/>
            <a:ext cx="2249334" cy="400110"/>
          </a:xfrm>
          <a:prstGeom prst="rect">
            <a:avLst/>
          </a:prstGeom>
        </p:spPr>
        <p:txBody>
          <a:bodyPr wrap="none">
            <a:spAutoFit/>
          </a:bodyPr>
          <a:lstStyle/>
          <a:p>
            <a:r>
              <a:rPr lang="zh-CN" altLang="zh-CN" sz="2000">
                <a:cs typeface="Times New Roman" panose="02020603050405020304" pitchFamily="18" charset="0"/>
              </a:rPr>
              <a:t>人民代表大会制度</a:t>
            </a:r>
            <a:endParaRPr lang="zh-CN" altLang="en-US" sz="2000"/>
          </a:p>
        </p:txBody>
      </p:sp>
      <p:sp>
        <p:nvSpPr>
          <p:cNvPr id="10" name="矩形 9"/>
          <p:cNvSpPr/>
          <p:nvPr/>
        </p:nvSpPr>
        <p:spPr>
          <a:xfrm>
            <a:off x="6775150" y="5037882"/>
            <a:ext cx="2249334" cy="400110"/>
          </a:xfrm>
          <a:prstGeom prst="rect">
            <a:avLst/>
          </a:prstGeom>
        </p:spPr>
        <p:txBody>
          <a:bodyPr wrap="none">
            <a:spAutoFit/>
          </a:bodyPr>
          <a:lstStyle/>
          <a:p>
            <a:r>
              <a:rPr lang="zh-CN" altLang="zh-CN" sz="2000">
                <a:cs typeface="Times New Roman" panose="02020603050405020304" pitchFamily="18" charset="0"/>
              </a:rPr>
              <a:t>基层群众自治制度</a:t>
            </a:r>
            <a:endParaRPr lang="zh-CN" altLang="en-US" sz="2000"/>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）某班道德与法治老师组织同学们以小组为单位，开展以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聚焦江苏——从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年全国两会看中国特色社会主义制度的生动实践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为主题的宣讲活动。以下是你们小组搜集的素材：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2348880"/>
            <a:ext cx="3117045" cy="2834301"/>
          </a:xfrm>
          <a:prstGeom prst="rect">
            <a:avLst/>
          </a:prstGeom>
        </p:spPr>
      </p:pic>
      <p:pic>
        <p:nvPicPr>
          <p:cNvPr id="4" name="图片 3"/>
          <p:cNvPicPr>
            <a:picLocks noChangeAspect="1"/>
          </p:cNvPicPr>
          <p:nvPr/>
        </p:nvPicPr>
        <p:blipFill>
          <a:blip r:embed="rId3"/>
          <a:stretch>
            <a:fillRect/>
          </a:stretch>
        </p:blipFill>
        <p:spPr>
          <a:xfrm>
            <a:off x="3804208" y="2345294"/>
            <a:ext cx="3036956" cy="2873428"/>
          </a:xfrm>
          <a:prstGeom prst="rect">
            <a:avLst/>
          </a:prstGeom>
        </p:spPr>
      </p:pic>
      <p:pic>
        <p:nvPicPr>
          <p:cNvPr id="5" name="图片 4"/>
          <p:cNvPicPr>
            <a:picLocks noChangeAspect="1"/>
          </p:cNvPicPr>
          <p:nvPr/>
        </p:nvPicPr>
        <p:blipFill>
          <a:blip r:embed="rId4"/>
          <a:stretch>
            <a:fillRect/>
          </a:stretch>
        </p:blipFill>
        <p:spPr>
          <a:xfrm>
            <a:off x="7157012" y="2420888"/>
            <a:ext cx="3201416" cy="2817619"/>
          </a:xfrm>
          <a:prstGeom prst="rect">
            <a:avLst/>
          </a:prstGeom>
        </p:spPr>
      </p:pic>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）请你作为小组宣讲员，拟写宣讲要点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229082"/>
            <a:ext cx="11485848" cy="500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全国人大代表深入社区，开创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听邻说事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平台，畅通意见表达渠道，实现热点难点问题共商共解，这体现了人民代表大会制度是我国的根本政治制度，保障了人民当家作主，让人民能够参与到国家事务和社会事务的管理中。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全国人大代表会前通过多种形式广泛收集群众所思所想，积极撰写议案建议，直面群众最为关切的问题，反映了人大代表代表人民行使国家权力，对人民负责，受人民监督。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政协委员表示要发挥政协优势，引领带动各党派团体和各族各界人士协助党和政府做好宣传政策、化解矛盾等工作，体现了中国共产党领导的多党合作和政治协商制度，这一制度有利于凝聚各方智慧和力量，促进决策的科学化、民主化，维护社会稳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6200"/>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）你认为此次主题宣讲还可以补充哪一方面的素材？请说明理由。（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954971"/>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可以补充江苏省在基层群众自治制度方面的素材。理由：基层群众自治制度是中国特色社会主义制度的重要组成部分。补充江苏省在社区治理等方面的基层群众自治素材，能更全面地展示中国特色社会主义制度在基层的生动实践。比如，介绍江苏某社区居民通过基层群众性自治组织，自主管理社区事务，解决社区环境、文化建设等问题的案例，能让大家更直观地感受到基层群众自治制度在激发基层活力、保障人民群众直接行使民主权利、推动基层社会治理现代化等方面的作用。</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749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）人大代表与人民群众的关系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人大代表必须与人民群众保持密切联系，听取和反映人民群众的意见和要求，努力为人民服务，对人民负责，并接受人民监督。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）坚持和完善人民代表大会制度的原因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人民代表大会制度是坚持党的领导、人民当家作主、依法治国有机统一的根本政治制度安排。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人民代表大会制度建立以来，不断得到巩固和发展，展现出蓬勃生机活力。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实践证明，人民代表大会制度是符合我国国情和实际、体现社会主义国家性质、保证人民当家作主的好制度。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）坚持和完善人民代表大会制度的做法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必须毫不动摇坚持中国共产党的领导。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必须保证和发展人民当家作主。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必须全面推进依法治国。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必须坚持民主集中制。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504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8453"/>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国共产党领导的多党合作和政治协商制度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）中国共产党领导的多党合作和政治协商制度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地位：我国的一项基本政治制度。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前提和保证：坚持中国共产党的领导。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基本方针：长期共存、互相监督、肝胆相照、荣辱与共。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）人民政协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性质：中国共产党领导的多党合作和政治协商的重要机构，是中国人民爱国统一战线组织。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主题：团结和民主。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职能：政治协商、民主监督和参政议政。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010421"/>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易失分点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人民代表大会和人民政协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国家权力机关。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人民政协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爱国统一战线组织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不是国家机关。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人民代表大会制度和社会主义制度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国家根本制度。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议案与提案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议案是法定机关和法定人员依照法定程序提请本级人民代表大会或人大常委会进行审议并作出决定的议事原案。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提案是参加政协的单位和个人向全体会议或常务委员会提出的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经提案委员会审查立案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交付有关单位办理的书面意见和建议。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）中国共产党领导的多党合作和政治协商制度的意义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是发扬社会主义民主的重要形式。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它有利于反映民意，集中民智，促进科学民主决策。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它有利于协调关系，化解矛盾，维护社会稳定和谐。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它有利于凝聚人心，反对分裂，推进祖国和平统一大业。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4513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3141"/>
            <a:ext cx="11485848" cy="5322163"/>
          </a:xfrm>
        </p:spPr>
        <p:txBody>
          <a:bodyPr/>
          <a:lstStyle/>
          <a:p>
            <a:pPr hangingPunct="0">
              <a:lnSpc>
                <a:spcPct val="13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族区域自治制度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）含义：我国宪法规定，各少数民族聚居的地方实行区域自治，设立自治机关，行使自治权。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）地位：我国的一项基本政治制度。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我国民族自治地方分为自治区、自治州、自治县三级。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民族自治机关：民族自治地方的人民代表大会和人民政府。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民族自治机关和中央的关系：我国民族区域自治是在国家统一领导下的自治，各民族自治地方是国家不可分割的组成部分，民族自治机关必须服从中央的领导。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民族自治机关的职权：在行使一般地方国家机关职权的同时，依法行使自治权，即根据本地方、本民族政治、经济、社会、文化等方面的特点，自主管理本地方、本民族的内部事务。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951760"/>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TotalTime>
  <Words>7342</Words>
  <Application>Microsoft Office PowerPoint</Application>
  <PresentationFormat>自定义</PresentationFormat>
  <Paragraphs>255</Paragraphs>
  <Slides>45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45</vt:i4>
      </vt:variant>
    </vt:vector>
  </HeadingPairs>
  <TitlesOfParts>
    <vt:vector size="53"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2025-11-15T08:09:16Z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